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70828D-C4BA-476F-AA2F-9E41D1249CE6}" type="datetimeFigureOut">
              <a:rPr lang="ru-RU" smtClean="0"/>
              <a:t>22.05.2014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70828D-C4BA-476F-AA2F-9E41D1249CE6}" type="datetimeFigureOut">
              <a:rPr lang="ru-RU" smtClean="0"/>
              <a:t>22.05.2014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D70828D-C4BA-476F-AA2F-9E41D1249CE6}" type="datetimeFigureOut">
              <a:rPr lang="ru-RU" smtClean="0"/>
              <a:t>22.05.2014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70828D-C4BA-476F-AA2F-9E41D1249CE6}" type="datetimeFigureOut">
              <a:rPr lang="ru-RU" smtClean="0"/>
              <a:t>22.05.2014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9D70828D-C4BA-476F-AA2F-9E41D1249CE6}" type="datetimeFigureOut">
              <a:rPr lang="ru-RU" smtClean="0"/>
              <a:t>22.05.2014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70828D-C4BA-476F-AA2F-9E41D1249CE6}" type="datetimeFigureOut">
              <a:rPr lang="ru-RU" smtClean="0"/>
              <a:t>22.05.2014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5500F7-0609-4B5B-9959-92CABEC8E01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70828D-C4BA-476F-AA2F-9E41D1249CE6}" type="datetimeFigureOut">
              <a:rPr lang="ru-RU" smtClean="0"/>
              <a:t>22.05.2014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D70828D-C4BA-476F-AA2F-9E41D1249CE6}" type="datetimeFigureOut">
              <a:rPr lang="ru-RU" smtClean="0"/>
              <a:t>22.05.2014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0828D-C4BA-476F-AA2F-9E41D1249CE6}" type="datetimeFigureOut">
              <a:rPr lang="ru-RU" smtClean="0"/>
              <a:t>22.05.2014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9D70828D-C4BA-476F-AA2F-9E41D1249CE6}" type="datetimeFigureOut">
              <a:rPr lang="ru-RU" smtClean="0"/>
              <a:t>22.05.2014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F5500F7-0609-4B5B-9959-92CABEC8E01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70828D-C4BA-476F-AA2F-9E41D1249CE6}" type="datetimeFigureOut">
              <a:rPr lang="ru-RU" smtClean="0"/>
              <a:t>22.05.2014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5500F7-0609-4B5B-9959-92CABEC8E01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D70828D-C4BA-476F-AA2F-9E41D1249CE6}" type="datetimeFigureOut">
              <a:rPr lang="ru-RU" smtClean="0"/>
              <a:t>22.05.2014</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F5500F7-0609-4B5B-9959-92CABEC8E01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07247">
            <a:off x="1021514" y="1152122"/>
            <a:ext cx="7772400" cy="3098775"/>
          </a:xfrm>
        </p:spPr>
        <p:txBody>
          <a:bodyPr>
            <a:normAutofit/>
          </a:bodyPr>
          <a:lstStyle/>
          <a:p>
            <a:pPr>
              <a:spcAft>
                <a:spcPts val="1500"/>
              </a:spcAft>
            </a:pPr>
            <a:r>
              <a:rPr lang="ru-RU" sz="6600" kern="1400" spc="25" dirty="0" smtClean="0">
                <a:solidFill>
                  <a:srgbClr val="17365D"/>
                </a:solidFill>
                <a:effectLst/>
                <a:latin typeface="Cambria"/>
                <a:ea typeface="Times New Roman"/>
                <a:cs typeface="Times New Roman"/>
              </a:rPr>
              <a:t>Карл Фридрих Гаусс </a:t>
            </a:r>
            <a:r>
              <a:rPr lang="ru-RU" kern="1400" spc="25" dirty="0" smtClean="0">
                <a:solidFill>
                  <a:srgbClr val="17365D"/>
                </a:solidFill>
                <a:effectLst/>
                <a:latin typeface="Cambria"/>
                <a:ea typeface="Times New Roman"/>
                <a:cs typeface="Times New Roman"/>
              </a:rPr>
              <a:t/>
            </a:r>
            <a:br>
              <a:rPr lang="ru-RU" kern="1400" spc="25" dirty="0" smtClean="0">
                <a:solidFill>
                  <a:srgbClr val="17365D"/>
                </a:solidFill>
                <a:effectLst/>
                <a:latin typeface="Cambria"/>
                <a:ea typeface="Times New Roman"/>
                <a:cs typeface="Times New Roman"/>
              </a:rPr>
            </a:br>
            <a:endParaRPr lang="ru-RU" dirty="0"/>
          </a:p>
        </p:txBody>
      </p:sp>
    </p:spTree>
    <p:extLst>
      <p:ext uri="{BB962C8B-B14F-4D97-AF65-F5344CB8AC3E}">
        <p14:creationId xmlns:p14="http://schemas.microsoft.com/office/powerpoint/2010/main" val="325623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37072">
            <a:off x="-61329" y="1002203"/>
            <a:ext cx="5208195" cy="1435608"/>
          </a:xfrm>
        </p:spPr>
        <p:txBody>
          <a:bodyPr/>
          <a:lstStyle/>
          <a:p>
            <a:r>
              <a:rPr lang="ru-RU"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Другие достижения</a:t>
            </a:r>
            <a:endParaRPr lang="ru-RU"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a:xfrm>
            <a:off x="3447373" y="2780928"/>
            <a:ext cx="5696627" cy="3922101"/>
          </a:xfrm>
        </p:spPr>
        <p:txBody>
          <a:bodyPr>
            <a:noAutofit/>
          </a:bodyPr>
          <a:lstStyle/>
          <a:p>
            <a:pPr marL="0" indent="0">
              <a:buNone/>
            </a:pPr>
            <a:r>
              <a:rPr lang="ru-RU" sz="2500" dirty="0"/>
              <a:t>Для минимизации влияния ошибок измерения </a:t>
            </a:r>
            <a:r>
              <a:rPr lang="ru-RU" sz="2500" dirty="0">
                <a:solidFill>
                  <a:schemeClr val="tx2">
                    <a:lumMod val="90000"/>
                  </a:schemeClr>
                </a:solidFill>
              </a:rPr>
              <a:t>Гаусс</a:t>
            </a:r>
            <a:r>
              <a:rPr lang="ru-RU" sz="2500" dirty="0"/>
              <a:t> использовал свой метод наименьших квадратов, который сейчас повсеместно применяется в статистике. Хотя </a:t>
            </a:r>
            <a:r>
              <a:rPr lang="ru-RU" sz="2500" dirty="0">
                <a:solidFill>
                  <a:schemeClr val="tx2">
                    <a:lumMod val="90000"/>
                  </a:schemeClr>
                </a:solidFill>
              </a:rPr>
              <a:t>Гаусс </a:t>
            </a:r>
            <a:r>
              <a:rPr lang="ru-RU" sz="2500" dirty="0"/>
              <a:t>не первый открыл распространённый в природе нормальный закон распределения, но он настолько тщательно его исследовал, что график распределения с тех пор часто называют </a:t>
            </a:r>
            <a:r>
              <a:rPr lang="ru-RU" sz="2500" dirty="0" err="1"/>
              <a:t>гауссианой</a:t>
            </a:r>
            <a:r>
              <a:rPr lang="ru-RU" sz="2500" dirty="0" smtClean="0"/>
              <a:t>.</a:t>
            </a:r>
            <a:endParaRPr lang="ru-RU" sz="2500" dirty="0"/>
          </a:p>
        </p:txBody>
      </p:sp>
    </p:spTree>
    <p:custDataLst>
      <p:tags r:id="rId1"/>
    </p:custDataLst>
    <p:extLst>
      <p:ext uri="{BB962C8B-B14F-4D97-AF65-F5344CB8AC3E}">
        <p14:creationId xmlns:p14="http://schemas.microsoft.com/office/powerpoint/2010/main" val="3625672343"/>
      </p:ext>
    </p:extLst>
  </p:cSld>
  <p:clrMapOvr>
    <a:masterClrMapping/>
  </p:clrMapOvr>
  <mc:AlternateContent xmlns:mc="http://schemas.openxmlformats.org/markup-compatibility/2006" xmlns:p14="http://schemas.microsoft.com/office/powerpoint/2010/main">
    <mc:Choice Requires="p14">
      <p:transition spd="slow" p14:dur="1200" advTm="28991">
        <p14:prism/>
      </p:transition>
    </mc:Choice>
    <mc:Fallback xmlns="">
      <p:transition spd="slow" advTm="289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12284">
            <a:off x="933622" y="2033358"/>
            <a:ext cx="5245469" cy="1435608"/>
          </a:xfrm>
        </p:spPr>
        <p:txBody>
          <a:bodyPr/>
          <a:lstStyle/>
          <a:p>
            <a:r>
              <a:rPr lang="ru-RU"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Другие достижения</a:t>
            </a:r>
            <a:endParaRPr lang="ru-RU"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20000"/>
          </a:bodyPr>
          <a:lstStyle/>
          <a:p>
            <a:pPr marL="0" indent="0">
              <a:buNone/>
            </a:pPr>
            <a:r>
              <a:rPr lang="ru-RU" sz="2500" dirty="0"/>
              <a:t>В физике </a:t>
            </a:r>
            <a:r>
              <a:rPr lang="ru-RU" sz="2500" dirty="0">
                <a:solidFill>
                  <a:schemeClr val="tx2">
                    <a:lumMod val="90000"/>
                  </a:schemeClr>
                </a:solidFill>
              </a:rPr>
              <a:t>Гаусс</a:t>
            </a:r>
            <a:r>
              <a:rPr lang="ru-RU" sz="2500" dirty="0"/>
              <a:t> развил теорию капиллярности, теорию системы линз. </a:t>
            </a:r>
            <a:r>
              <a:rPr lang="ru-RU" sz="2500" dirty="0">
                <a:solidFill>
                  <a:schemeClr val="tx2">
                    <a:lumMod val="90000"/>
                  </a:schemeClr>
                </a:solidFill>
              </a:rPr>
              <a:t>Гаусс</a:t>
            </a:r>
            <a:r>
              <a:rPr lang="ru-RU" sz="2500" dirty="0"/>
              <a:t> заложил основы математической теории электромагнетизма: первым ввёл понятие потенциала электрического поля, разработал систему электромагнитных единиц измерения СГС.</a:t>
            </a:r>
          </a:p>
        </p:txBody>
      </p:sp>
    </p:spTree>
    <p:custDataLst>
      <p:tags r:id="rId1"/>
    </p:custDataLst>
    <p:extLst>
      <p:ext uri="{BB962C8B-B14F-4D97-AF65-F5344CB8AC3E}">
        <p14:creationId xmlns:p14="http://schemas.microsoft.com/office/powerpoint/2010/main" val="2146328225"/>
      </p:ext>
    </p:extLst>
  </p:cSld>
  <p:clrMapOvr>
    <a:masterClrMapping/>
  </p:clrMapOvr>
  <mc:AlternateContent xmlns:mc="http://schemas.openxmlformats.org/markup-compatibility/2006" xmlns:p14="http://schemas.microsoft.com/office/powerpoint/2010/main">
    <mc:Choice Requires="p14">
      <p:transition spd="slow" p14:dur="1200" advTm="19880">
        <p14:prism/>
      </p:transition>
    </mc:Choice>
    <mc:Fallback xmlns="">
      <p:transition spd="slow" advTm="198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30241">
            <a:off x="576064" y="1562750"/>
            <a:ext cx="5380657" cy="1435608"/>
          </a:xfrm>
        </p:spPr>
        <p:txBody>
          <a:bodyPr/>
          <a:lstStyle/>
          <a:p>
            <a:r>
              <a:rPr lang="ru-RU"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Увековечение памяти</a:t>
            </a:r>
            <a:endParaRPr lang="ru-RU"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a:xfrm>
            <a:off x="4175448" y="2416155"/>
            <a:ext cx="4968552" cy="4452819"/>
          </a:xfrm>
        </p:spPr>
        <p:txBody>
          <a:bodyPr>
            <a:normAutofit/>
          </a:bodyPr>
          <a:lstStyle/>
          <a:p>
            <a:pPr marL="0" indent="0">
              <a:buNone/>
            </a:pPr>
            <a:r>
              <a:rPr lang="ru-RU" sz="2400" dirty="0" smtClean="0"/>
              <a:t>Дискриминанты </a:t>
            </a:r>
            <a:r>
              <a:rPr lang="ru-RU" sz="2400" dirty="0" smtClean="0">
                <a:solidFill>
                  <a:schemeClr val="tx2">
                    <a:lumMod val="90000"/>
                  </a:schemeClr>
                </a:solidFill>
              </a:rPr>
              <a:t>Гаусса</a:t>
            </a:r>
          </a:p>
          <a:p>
            <a:pPr marL="0" indent="0">
              <a:buNone/>
            </a:pPr>
            <a:r>
              <a:rPr lang="ru-RU" sz="2400" dirty="0" smtClean="0">
                <a:solidFill>
                  <a:schemeClr val="tx2">
                    <a:lumMod val="90000"/>
                  </a:schemeClr>
                </a:solidFill>
              </a:rPr>
              <a:t>Гауссова </a:t>
            </a:r>
            <a:r>
              <a:rPr lang="ru-RU" sz="2400" dirty="0" smtClean="0"/>
              <a:t>кривизна</a:t>
            </a:r>
          </a:p>
          <a:p>
            <a:pPr marL="0" indent="0">
              <a:buNone/>
            </a:pPr>
            <a:r>
              <a:rPr lang="ru-RU" sz="2400" dirty="0" smtClean="0"/>
              <a:t>Интерполяционная формула </a:t>
            </a:r>
            <a:r>
              <a:rPr lang="ru-RU" sz="2400" dirty="0" smtClean="0">
                <a:solidFill>
                  <a:schemeClr val="tx2">
                    <a:lumMod val="90000"/>
                  </a:schemeClr>
                </a:solidFill>
              </a:rPr>
              <a:t>Гаусса</a:t>
            </a:r>
          </a:p>
          <a:p>
            <a:pPr marL="0" indent="0">
              <a:buNone/>
            </a:pPr>
            <a:r>
              <a:rPr lang="ru-RU" sz="2400" dirty="0" smtClean="0"/>
              <a:t>Метод </a:t>
            </a:r>
            <a:r>
              <a:rPr lang="ru-RU" sz="2400" dirty="0" smtClean="0">
                <a:solidFill>
                  <a:schemeClr val="tx2">
                    <a:lumMod val="90000"/>
                  </a:schemeClr>
                </a:solidFill>
              </a:rPr>
              <a:t>Гаусса</a:t>
            </a:r>
          </a:p>
          <a:p>
            <a:pPr marL="0" indent="0">
              <a:buNone/>
            </a:pPr>
            <a:r>
              <a:rPr lang="ru-RU" sz="2400" dirty="0" err="1" smtClean="0">
                <a:solidFill>
                  <a:schemeClr val="tx2">
                    <a:lumMod val="90000"/>
                  </a:schemeClr>
                </a:solidFill>
              </a:rPr>
              <a:t>Гауссовское</a:t>
            </a:r>
            <a:r>
              <a:rPr lang="ru-RU" sz="2400" dirty="0" smtClean="0">
                <a:solidFill>
                  <a:schemeClr val="tx2">
                    <a:lumMod val="90000"/>
                  </a:schemeClr>
                </a:solidFill>
              </a:rPr>
              <a:t> </a:t>
            </a:r>
            <a:r>
              <a:rPr lang="ru-RU" sz="2400" dirty="0" smtClean="0"/>
              <a:t>распределение</a:t>
            </a:r>
          </a:p>
          <a:p>
            <a:pPr marL="0" indent="0">
              <a:buNone/>
            </a:pPr>
            <a:r>
              <a:rPr lang="ru-RU" sz="2400" dirty="0" smtClean="0"/>
              <a:t>Прямая </a:t>
            </a:r>
            <a:r>
              <a:rPr lang="ru-RU" sz="2400" dirty="0" smtClean="0">
                <a:solidFill>
                  <a:schemeClr val="tx2">
                    <a:lumMod val="90000"/>
                  </a:schemeClr>
                </a:solidFill>
              </a:rPr>
              <a:t>Гаусса</a:t>
            </a:r>
          </a:p>
          <a:p>
            <a:pPr marL="0" indent="0">
              <a:buNone/>
            </a:pPr>
            <a:r>
              <a:rPr lang="ru-RU" sz="2400" dirty="0" smtClean="0"/>
              <a:t>Ряд </a:t>
            </a:r>
            <a:r>
              <a:rPr lang="ru-RU" sz="2400" dirty="0" smtClean="0">
                <a:solidFill>
                  <a:schemeClr val="tx2">
                    <a:lumMod val="90000"/>
                  </a:schemeClr>
                </a:solidFill>
              </a:rPr>
              <a:t>Гаусса</a:t>
            </a:r>
          </a:p>
          <a:p>
            <a:pPr marL="0" indent="0">
              <a:buNone/>
            </a:pPr>
            <a:r>
              <a:rPr lang="ru-RU" sz="2400" dirty="0" smtClean="0"/>
              <a:t>Теорема </a:t>
            </a:r>
            <a:r>
              <a:rPr lang="ru-RU" sz="2400" dirty="0" smtClean="0">
                <a:solidFill>
                  <a:schemeClr val="tx2">
                    <a:lumMod val="90000"/>
                  </a:schemeClr>
                </a:solidFill>
              </a:rPr>
              <a:t>Гаусса</a:t>
            </a:r>
          </a:p>
          <a:p>
            <a:pPr marL="0" indent="0">
              <a:buNone/>
            </a:pPr>
            <a:r>
              <a:rPr lang="ru-RU" sz="2400" dirty="0" smtClean="0"/>
              <a:t>Пушка </a:t>
            </a:r>
            <a:r>
              <a:rPr lang="ru-RU" sz="2400" dirty="0" smtClean="0">
                <a:solidFill>
                  <a:schemeClr val="tx2">
                    <a:lumMod val="90000"/>
                  </a:schemeClr>
                </a:solidFill>
              </a:rPr>
              <a:t>Гаусса</a:t>
            </a:r>
            <a:endParaRPr lang="ru-RU" sz="2400" dirty="0">
              <a:solidFill>
                <a:schemeClr val="tx2">
                  <a:lumMod val="90000"/>
                </a:schemeClr>
              </a:solidFill>
            </a:endParaRPr>
          </a:p>
        </p:txBody>
      </p:sp>
    </p:spTree>
    <p:custDataLst>
      <p:tags r:id="rId1"/>
    </p:custDataLst>
    <p:extLst>
      <p:ext uri="{BB962C8B-B14F-4D97-AF65-F5344CB8AC3E}">
        <p14:creationId xmlns:p14="http://schemas.microsoft.com/office/powerpoint/2010/main" val="2463432990"/>
      </p:ext>
    </p:extLst>
  </p:cSld>
  <p:clrMapOvr>
    <a:masterClrMapping/>
  </p:clrMapOvr>
  <mc:AlternateContent xmlns:mc="http://schemas.openxmlformats.org/markup-compatibility/2006" xmlns:p14="http://schemas.microsoft.com/office/powerpoint/2010/main">
    <mc:Choice Requires="p14">
      <p:transition spd="slow" p14:dur="1200" advTm="19256">
        <p14:prism/>
      </p:transition>
    </mc:Choice>
    <mc:Fallback xmlns="">
      <p:transition spd="slow" advTm="192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9620"/>
            <a:ext cx="3807779" cy="3324687"/>
          </a:xfrm>
        </p:spPr>
        <p:txBody>
          <a:bodyPr>
            <a:normAutofit fontScale="92500"/>
          </a:bodyPr>
          <a:lstStyle/>
          <a:p>
            <a:pPr marL="0" indent="0">
              <a:buNone/>
            </a:pPr>
            <a:r>
              <a:rPr lang="ru-RU" sz="2800" dirty="0"/>
              <a:t>Труды </a:t>
            </a:r>
            <a:r>
              <a:rPr lang="ru-RU" sz="2800" dirty="0">
                <a:solidFill>
                  <a:schemeClr val="tx2">
                    <a:lumMod val="90000"/>
                  </a:schemeClr>
                </a:solidFill>
              </a:rPr>
              <a:t>Гаусса</a:t>
            </a:r>
            <a:r>
              <a:rPr lang="ru-RU" sz="2800" dirty="0"/>
              <a:t> по дифференциальной геометрии дали мощный толчок развитию этой науки на весь XIX век. Попутно он создал новую науку — высшую геодезию.</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9086">
            <a:off x="5436096" y="1827834"/>
            <a:ext cx="3060201" cy="473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77569872"/>
      </p:ext>
    </p:extLst>
  </p:cSld>
  <p:clrMapOvr>
    <a:masterClrMapping/>
  </p:clrMapOvr>
  <mc:AlternateContent xmlns:mc="http://schemas.openxmlformats.org/markup-compatibility/2006" xmlns:p14="http://schemas.microsoft.com/office/powerpoint/2010/main">
    <mc:Choice Requires="p14">
      <p:transition spd="slow" p14:dur="1200" advTm="11479">
        <p14:prism/>
      </p:transition>
    </mc:Choice>
    <mc:Fallback xmlns="">
      <p:transition spd="slow" advTm="114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88832">
            <a:off x="310022" y="995905"/>
            <a:ext cx="5259112" cy="1435608"/>
          </a:xfrm>
        </p:spPr>
        <p:txBody>
          <a:bodyPr/>
          <a:lstStyle/>
          <a:p>
            <a:r>
              <a:rPr lang="ru-RU"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Интересные факты</a:t>
            </a:r>
            <a:endParaRPr lang="ru-RU"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0" indent="0">
              <a:buNone/>
            </a:pPr>
            <a:r>
              <a:rPr lang="ru-RU" sz="2400" dirty="0" smtClean="0">
                <a:solidFill>
                  <a:schemeClr val="tx2">
                    <a:lumMod val="90000"/>
                  </a:schemeClr>
                </a:solidFill>
              </a:rPr>
              <a:t>Карл </a:t>
            </a:r>
            <a:r>
              <a:rPr lang="ru-RU" sz="2400" dirty="0">
                <a:solidFill>
                  <a:schemeClr val="tx2">
                    <a:lumMod val="90000"/>
                  </a:schemeClr>
                </a:solidFill>
              </a:rPr>
              <a:t>Фридрих Гаусс </a:t>
            </a:r>
            <a:r>
              <a:rPr lang="ru-RU" sz="2400" dirty="0"/>
              <a:t>считается одним из величайших математиков всех времён, «королём математиков</a:t>
            </a:r>
            <a:r>
              <a:rPr lang="ru-RU" sz="2400" dirty="0" smtClean="0"/>
              <a:t>»</a:t>
            </a:r>
          </a:p>
          <a:p>
            <a:pPr marL="0" indent="0">
              <a:buNone/>
            </a:pPr>
            <a:r>
              <a:rPr lang="ru-RU" sz="2400" dirty="0"/>
              <a:t>Совместно с Вебером </a:t>
            </a:r>
            <a:r>
              <a:rPr lang="ru-RU" sz="2400" dirty="0">
                <a:solidFill>
                  <a:schemeClr val="tx2">
                    <a:lumMod val="90000"/>
                  </a:schemeClr>
                </a:solidFill>
              </a:rPr>
              <a:t>Гаусс </a:t>
            </a:r>
            <a:r>
              <a:rPr lang="ru-RU" sz="2400" dirty="0"/>
              <a:t>сконструировал первый примитивный электрический телеграф.</a:t>
            </a:r>
          </a:p>
        </p:txBody>
      </p:sp>
    </p:spTree>
    <p:custDataLst>
      <p:tags r:id="rId1"/>
    </p:custDataLst>
    <p:extLst>
      <p:ext uri="{BB962C8B-B14F-4D97-AF65-F5344CB8AC3E}">
        <p14:creationId xmlns:p14="http://schemas.microsoft.com/office/powerpoint/2010/main" val="3001511009"/>
      </p:ext>
    </p:extLst>
  </p:cSld>
  <p:clrMapOvr>
    <a:masterClrMapping/>
  </p:clrMapOvr>
  <mc:AlternateContent xmlns:mc="http://schemas.openxmlformats.org/markup-compatibility/2006" xmlns:p14="http://schemas.microsoft.com/office/powerpoint/2010/main">
    <mc:Choice Requires="p14">
      <p:transition spd="slow" p14:dur="1200" advTm="13222">
        <p14:prism/>
      </p:transition>
    </mc:Choice>
    <mc:Fallback xmlns="">
      <p:transition spd="slow" advTm="132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871680" y="1864492"/>
            <a:ext cx="6664131" cy="1089427"/>
          </a:xfrm>
        </p:spPr>
        <p:txBody>
          <a:bodyPr/>
          <a:lstStyle/>
          <a:p>
            <a:r>
              <a:rPr lang="ru-RU" sz="4000" b="1" dirty="0" smtClean="0"/>
              <a:t>Спасибо за внимание</a:t>
            </a:r>
            <a:endParaRPr lang="ru-RU" sz="4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1395413"/>
            <a:ext cx="4402137"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7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rmAutofit fontScale="55000" lnSpcReduction="20000"/>
          </a:bodyPr>
          <a:lstStyle/>
          <a:p>
            <a:endParaRPr lang="ru-RU" dirty="0"/>
          </a:p>
        </p:txBody>
      </p:sp>
      <p:sp>
        <p:nvSpPr>
          <p:cNvPr id="3" name="Объект 2"/>
          <p:cNvSpPr>
            <a:spLocks noGrp="1"/>
          </p:cNvSpPr>
          <p:nvPr>
            <p:ph sz="half" idx="2"/>
          </p:nvPr>
        </p:nvSpPr>
        <p:spPr>
          <a:xfrm>
            <a:off x="4572000" y="1052736"/>
            <a:ext cx="4176464" cy="5328592"/>
          </a:xfrm>
        </p:spPr>
        <p:txBody>
          <a:bodyPr>
            <a:normAutofit fontScale="55000" lnSpcReduction="20000"/>
          </a:bodyPr>
          <a:lstStyle/>
          <a:p>
            <a:r>
              <a:rPr lang="ru-RU" sz="3300" dirty="0"/>
              <a:t>Карл Фридрих Гаусс (1777-1855) — немецкий математик, астроном, геодезист и физик, иностранный член-корреспондент (1802) и иностранный почетный член (1824) Петербургской АН.</a:t>
            </a:r>
          </a:p>
          <a:p>
            <a:r>
              <a:rPr lang="ru-RU" sz="3300" dirty="0"/>
              <a:t>Для творчества Гаусса характерна органическая связь между теоретической и прикладной математикой, широта проблематики. Труды Гаусса оказали большое влияние на развитие алгебры (доказательство основной теоремы алгебры), теории чисел (квадратичные вычеты), дифференциальной геометрии (внутренняя геометрия поверхностей), математической физики (принцип Гаусса), теории электричества и магнетизма, геодезии (разработка метода наименьших квадратов) и многих разделов астрономии.</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3738249" cy="4844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05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rmAutofit fontScale="62500" lnSpcReduction="20000"/>
          </a:bodyPr>
          <a:lstStyle/>
          <a:p>
            <a:endParaRPr lang="ru-RU" dirty="0"/>
          </a:p>
        </p:txBody>
      </p:sp>
      <p:sp>
        <p:nvSpPr>
          <p:cNvPr id="3" name="Объект 2"/>
          <p:cNvSpPr>
            <a:spLocks noGrp="1"/>
          </p:cNvSpPr>
          <p:nvPr>
            <p:ph sz="half" idx="2"/>
          </p:nvPr>
        </p:nvSpPr>
        <p:spPr>
          <a:xfrm>
            <a:off x="4700016" y="953264"/>
            <a:ext cx="4336480" cy="4779992"/>
          </a:xfrm>
        </p:spPr>
        <p:txBody>
          <a:bodyPr>
            <a:normAutofit fontScale="62500" lnSpcReduction="20000"/>
          </a:bodyPr>
          <a:lstStyle/>
          <a:p>
            <a:r>
              <a:rPr lang="ru-RU" dirty="0"/>
              <a:t>Карл Гаусс родился 30 апреля 1777, </a:t>
            </a:r>
            <a:r>
              <a:rPr lang="ru-RU" dirty="0" err="1"/>
              <a:t>Брауншвейг</a:t>
            </a:r>
            <a:r>
              <a:rPr lang="ru-RU" dirty="0"/>
              <a:t>, ныне Германия. Скончался 23 февраля 1855, Геттинген, Ганноверское королевство, ныне Германия). Еще при жизни он был удостоен почетного титула «принц математиков». Он был единственным сыном бедных родителей. Школьные учителя были так поражены его математическими и лингвистическими способностями, что обратились к герцогу </a:t>
            </a:r>
            <a:r>
              <a:rPr lang="ru-RU" dirty="0" err="1"/>
              <a:t>Брауншвейгскому</a:t>
            </a:r>
            <a:r>
              <a:rPr lang="ru-RU" dirty="0"/>
              <a:t> с просьбой о поддержке, и герцог дал деньги на продолжение обучения в школе и в Геттингенском университете (в 1795-98). Степень доктора Гаусс получил в 1799 в университете </a:t>
            </a:r>
            <a:r>
              <a:rPr lang="ru-RU" dirty="0" err="1"/>
              <a:t>Хельмштедта</a:t>
            </a:r>
            <a:r>
              <a:rPr lang="ru-RU" dirty="0"/>
              <a:t>.</a:t>
            </a:r>
          </a:p>
        </p:txBody>
      </p:sp>
      <p:sp>
        <p:nvSpPr>
          <p:cNvPr id="4" name="Заголовок 3"/>
          <p:cNvSpPr>
            <a:spLocks noGrp="1"/>
          </p:cNvSpPr>
          <p:nvPr>
            <p:ph type="title"/>
          </p:nvPr>
        </p:nvSpPr>
        <p:spPr>
          <a:xfrm>
            <a:off x="251520" y="188640"/>
            <a:ext cx="7520940" cy="692656"/>
          </a:xfrm>
        </p:spPr>
        <p:txBody>
          <a:bodyPr/>
          <a:lstStyle/>
          <a:p>
            <a:r>
              <a:rPr lang="ru-RU" sz="44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rPr>
              <a:t>Юный гений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47750"/>
            <a:ext cx="4030918" cy="418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45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067944" y="1124744"/>
            <a:ext cx="3807779" cy="4680520"/>
          </a:xfrm>
        </p:spPr>
        <p:txBody>
          <a:bodyPr>
            <a:normAutofit/>
          </a:bodyPr>
          <a:lstStyle/>
          <a:p>
            <a:pPr marL="0" indent="0">
              <a:buNone/>
            </a:pPr>
            <a:r>
              <a:rPr lang="ru-RU" sz="2400" dirty="0">
                <a:solidFill>
                  <a:schemeClr val="tx2">
                    <a:lumMod val="90000"/>
                  </a:schemeClr>
                </a:solidFill>
              </a:rPr>
              <a:t>С именем Гаусса связаны фундаментальные исследования почти во всех основных областях математики: </a:t>
            </a:r>
            <a:r>
              <a:rPr lang="ru-RU" sz="2400" dirty="0"/>
              <a:t>алгебре, дифференциальной и неевклидовой геометрии, в математическом анализе, </a:t>
            </a:r>
            <a:r>
              <a:rPr lang="ru-RU" sz="2400" dirty="0" smtClean="0"/>
              <a:t>теории </a:t>
            </a:r>
            <a:r>
              <a:rPr lang="ru-RU" sz="2400" dirty="0"/>
              <a:t>вероятностей, а также в астрономии, геодезии и механике.</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3272449" cy="458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89855055"/>
      </p:ext>
    </p:extLst>
  </p:cSld>
  <p:clrMapOvr>
    <a:masterClrMapping/>
  </p:clrMapOvr>
  <mc:AlternateContent xmlns:mc="http://schemas.openxmlformats.org/markup-compatibility/2006" xmlns:p14="http://schemas.microsoft.com/office/powerpoint/2010/main">
    <mc:Choice Requires="p14">
      <p:transition spd="slow" p14:dur="1200" advTm="15500">
        <p14:prism/>
      </p:transition>
    </mc:Choice>
    <mc:Fallback xmlns="">
      <p:transition spd="slow" advTm="155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Алгебра</a:t>
            </a:r>
            <a:endParaRPr lang="ru-RU" sz="5400"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20000"/>
          </a:bodyPr>
          <a:lstStyle/>
          <a:p>
            <a:pPr marL="0" indent="0">
              <a:buNone/>
            </a:pPr>
            <a:r>
              <a:rPr lang="ru-RU" dirty="0" smtClean="0">
                <a:solidFill>
                  <a:schemeClr val="tx2">
                    <a:lumMod val="90000"/>
                  </a:schemeClr>
                </a:solidFill>
              </a:rPr>
              <a:t>Карл Фридрих Гаусс </a:t>
            </a:r>
            <a:r>
              <a:rPr lang="ru-RU" dirty="0"/>
              <a:t>дал первые строгие, даже по современным критериям, доказательства основной теоремы алгебры.</a:t>
            </a:r>
          </a:p>
        </p:txBody>
      </p:sp>
    </p:spTree>
    <p:custDataLst>
      <p:tags r:id="rId1"/>
    </p:custDataLst>
    <p:extLst>
      <p:ext uri="{BB962C8B-B14F-4D97-AF65-F5344CB8AC3E}">
        <p14:creationId xmlns:p14="http://schemas.microsoft.com/office/powerpoint/2010/main" val="4021416369"/>
      </p:ext>
    </p:extLst>
  </p:cSld>
  <p:clrMapOvr>
    <a:masterClrMapping/>
  </p:clrMapOvr>
  <mc:AlternateContent xmlns:mc="http://schemas.openxmlformats.org/markup-compatibility/2006" xmlns:p14="http://schemas.microsoft.com/office/powerpoint/2010/main">
    <mc:Choice Requires="p14">
      <p:transition spd="slow" p14:dur="1200" advTm="9168">
        <p14:prism/>
      </p:transition>
    </mc:Choice>
    <mc:Fallback xmlns="">
      <p:transition spd="slow" advTm="91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Алгебра</a:t>
            </a:r>
            <a:endParaRPr lang="ru-RU" sz="5400"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a:xfrm>
            <a:off x="4823520" y="2321496"/>
            <a:ext cx="4320480" cy="4536504"/>
          </a:xfrm>
        </p:spPr>
        <p:txBody>
          <a:bodyPr>
            <a:noAutofit/>
          </a:bodyPr>
          <a:lstStyle/>
          <a:p>
            <a:pPr marL="0" indent="0">
              <a:buNone/>
            </a:pPr>
            <a:r>
              <a:rPr lang="ru-RU" sz="2800" dirty="0">
                <a:solidFill>
                  <a:schemeClr val="tx2">
                    <a:lumMod val="90000"/>
                  </a:schemeClr>
                </a:solidFill>
              </a:rPr>
              <a:t>Он</a:t>
            </a:r>
            <a:r>
              <a:rPr lang="ru-RU" sz="2800" dirty="0"/>
              <a:t> открыл кольцо целых комплексных гауссовых чисел, создал для них теорию делимости и с их помощью решил немало алгебраических проблем. Указал знакомую теперь всем геометрическую модель комплексных чисел и действий с ними.</a:t>
            </a:r>
          </a:p>
        </p:txBody>
      </p:sp>
    </p:spTree>
    <p:custDataLst>
      <p:tags r:id="rId1"/>
    </p:custDataLst>
    <p:extLst>
      <p:ext uri="{BB962C8B-B14F-4D97-AF65-F5344CB8AC3E}">
        <p14:creationId xmlns:p14="http://schemas.microsoft.com/office/powerpoint/2010/main" val="2659359550"/>
      </p:ext>
    </p:extLst>
  </p:cSld>
  <p:clrMapOvr>
    <a:masterClrMapping/>
  </p:clrMapOvr>
  <mc:AlternateContent xmlns:mc="http://schemas.openxmlformats.org/markup-compatibility/2006" xmlns:p14="http://schemas.microsoft.com/office/powerpoint/2010/main">
    <mc:Choice Requires="p14">
      <p:transition spd="slow" p14:dur="1200" advTm="16070">
        <p14:prism/>
      </p:transition>
    </mc:Choice>
    <mc:Fallback xmlns="">
      <p:transition spd="slow" advTm="160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Алгебра</a:t>
            </a:r>
            <a:endParaRPr lang="ru-RU" sz="5400"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marL="0" indent="0">
              <a:buNone/>
            </a:pPr>
            <a:r>
              <a:rPr lang="ru-RU" sz="2800" dirty="0">
                <a:solidFill>
                  <a:schemeClr val="tx2">
                    <a:lumMod val="90000"/>
                  </a:schemeClr>
                </a:solidFill>
              </a:rPr>
              <a:t>Гаусс</a:t>
            </a:r>
            <a:r>
              <a:rPr lang="ru-RU" sz="2800" dirty="0"/>
              <a:t> дал классическую теорию сравнений, открыл конечное поле вычетов по простому модулю, глубоко проник в свойства вычетов.</a:t>
            </a:r>
          </a:p>
        </p:txBody>
      </p:sp>
    </p:spTree>
    <p:custDataLst>
      <p:tags r:id="rId1"/>
    </p:custDataLst>
    <p:extLst>
      <p:ext uri="{BB962C8B-B14F-4D97-AF65-F5344CB8AC3E}">
        <p14:creationId xmlns:p14="http://schemas.microsoft.com/office/powerpoint/2010/main" val="1805661832"/>
      </p:ext>
    </p:extLst>
  </p:cSld>
  <p:clrMapOvr>
    <a:masterClrMapping/>
  </p:clrMapOvr>
  <mc:AlternateContent xmlns:mc="http://schemas.openxmlformats.org/markup-compatibility/2006" xmlns:p14="http://schemas.microsoft.com/office/powerpoint/2010/main">
    <mc:Choice Requires="p14">
      <p:transition spd="slow" p14:dur="1200" advTm="10915">
        <p14:prism/>
      </p:transition>
    </mc:Choice>
    <mc:Fallback xmlns="">
      <p:transition spd="slow" advTm="109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Математический анализ</a:t>
            </a:r>
            <a:endParaRPr lang="ru-RU"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a:bodyPr>
          <a:lstStyle/>
          <a:p>
            <a:pPr marL="0" indent="0">
              <a:buNone/>
            </a:pPr>
            <a:r>
              <a:rPr lang="ru-RU" sz="2800" dirty="0">
                <a:solidFill>
                  <a:schemeClr val="tx2">
                    <a:lumMod val="90000"/>
                  </a:schemeClr>
                </a:solidFill>
              </a:rPr>
              <a:t>Гаусс</a:t>
            </a:r>
            <a:r>
              <a:rPr lang="ru-RU" sz="2800" dirty="0"/>
              <a:t> продвинул теорию специальных функций, рядов, численные методы, решение задач математической физики. Создал математическую теорию потенциала.</a:t>
            </a:r>
          </a:p>
        </p:txBody>
      </p:sp>
    </p:spTree>
    <p:custDataLst>
      <p:tags r:id="rId1"/>
    </p:custDataLst>
    <p:extLst>
      <p:ext uri="{BB962C8B-B14F-4D97-AF65-F5344CB8AC3E}">
        <p14:creationId xmlns:p14="http://schemas.microsoft.com/office/powerpoint/2010/main" val="1334524013"/>
      </p:ext>
    </p:extLst>
  </p:cSld>
  <p:clrMapOvr>
    <a:masterClrMapping/>
  </p:clrMapOvr>
  <mc:AlternateContent xmlns:mc="http://schemas.openxmlformats.org/markup-compatibility/2006" xmlns:p14="http://schemas.microsoft.com/office/powerpoint/2010/main">
    <mc:Choice Requires="p14">
      <p:transition spd="slow" p14:dur="1200" advTm="12937">
        <p14:prism/>
      </p:transition>
    </mc:Choice>
    <mc:Fallback xmlns="">
      <p:transition spd="slow" advTm="129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rPr>
              <a:t>Математический анализ</a:t>
            </a:r>
            <a:endParaRPr lang="ru-RU" dirty="0">
              <a:blipFill>
                <a:blip r:embed="rId3"/>
                <a:tile tx="0" ty="0" sx="100000" sy="100000" flip="none" algn="tl"/>
              </a:blipFill>
              <a:effectLst>
                <a:glow rad="228600">
                  <a:schemeClr val="accent6">
                    <a:satMod val="175000"/>
                    <a:alpha val="40000"/>
                  </a:schemeClr>
                </a:glow>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marL="0" indent="0">
              <a:buNone/>
            </a:pPr>
            <a:r>
              <a:rPr lang="ru-RU" sz="2800" dirty="0"/>
              <a:t>Много и успешно занимался эллиптическими функциями, хотя почему-то ничего не публиковал на эту тему.</a:t>
            </a:r>
          </a:p>
        </p:txBody>
      </p:sp>
    </p:spTree>
    <p:custDataLst>
      <p:tags r:id="rId1"/>
    </p:custDataLst>
    <p:extLst>
      <p:ext uri="{BB962C8B-B14F-4D97-AF65-F5344CB8AC3E}">
        <p14:creationId xmlns:p14="http://schemas.microsoft.com/office/powerpoint/2010/main" val="3137365163"/>
      </p:ext>
    </p:extLst>
  </p:cSld>
  <p:clrMapOvr>
    <a:masterClrMapping/>
  </p:clrMapOvr>
  <mc:AlternateContent xmlns:mc="http://schemas.openxmlformats.org/markup-compatibility/2006" xmlns:p14="http://schemas.microsoft.com/office/powerpoint/2010/main">
    <mc:Choice Requires="p14">
      <p:transition spd="slow" p14:dur="1200" advTm="10695">
        <p14:prism/>
      </p:transition>
    </mc:Choice>
    <mc:Fallback xmlns="">
      <p:transition spd="slow" advTm="106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1"/>
</p:tagLst>
</file>

<file path=ppt/tags/tag10.xml><?xml version="1.0" encoding="utf-8"?>
<p:tagLst xmlns:a="http://schemas.openxmlformats.org/drawingml/2006/main" xmlns:r="http://schemas.openxmlformats.org/officeDocument/2006/relationships" xmlns:p="http://schemas.openxmlformats.org/presentationml/2006/main">
  <p:tag name="TIMING" val="|0.9|1.8"/>
</p:tagLst>
</file>

<file path=ppt/tags/tag11.xml><?xml version="1.0" encoding="utf-8"?>
<p:tagLst xmlns:a="http://schemas.openxmlformats.org/drawingml/2006/main" xmlns:r="http://schemas.openxmlformats.org/officeDocument/2006/relationships" xmlns:p="http://schemas.openxmlformats.org/presentationml/2006/main">
  <p:tag name="TIMING" val="|0.8|1.4|5.4"/>
</p:tagLst>
</file>

<file path=ppt/tags/tag2.xml><?xml version="1.0" encoding="utf-8"?>
<p:tagLst xmlns:a="http://schemas.openxmlformats.org/drawingml/2006/main" xmlns:r="http://schemas.openxmlformats.org/officeDocument/2006/relationships" xmlns:p="http://schemas.openxmlformats.org/presentationml/2006/main">
  <p:tag name="TIMING" val="|0.6|1"/>
</p:tagLst>
</file>

<file path=ppt/tags/tag3.xml><?xml version="1.0" encoding="utf-8"?>
<p:tagLst xmlns:a="http://schemas.openxmlformats.org/drawingml/2006/main" xmlns:r="http://schemas.openxmlformats.org/officeDocument/2006/relationships" xmlns:p="http://schemas.openxmlformats.org/presentationml/2006/main">
  <p:tag name="TIMING" val="|0.3|0.9"/>
</p:tagLst>
</file>

<file path=ppt/tags/tag4.xml><?xml version="1.0" encoding="utf-8"?>
<p:tagLst xmlns:a="http://schemas.openxmlformats.org/drawingml/2006/main" xmlns:r="http://schemas.openxmlformats.org/officeDocument/2006/relationships" xmlns:p="http://schemas.openxmlformats.org/presentationml/2006/main">
  <p:tag name="TIMING" val="|0.9|0.9"/>
</p:tagLst>
</file>

<file path=ppt/tags/tag5.xml><?xml version="1.0" encoding="utf-8"?>
<p:tagLst xmlns:a="http://schemas.openxmlformats.org/drawingml/2006/main" xmlns:r="http://schemas.openxmlformats.org/officeDocument/2006/relationships" xmlns:p="http://schemas.openxmlformats.org/presentationml/2006/main">
  <p:tag name="TIMING" val="|0.7|2.5"/>
</p:tagLst>
</file>

<file path=ppt/tags/tag6.xml><?xml version="1.0" encoding="utf-8"?>
<p:tagLst xmlns:a="http://schemas.openxmlformats.org/drawingml/2006/main" xmlns:r="http://schemas.openxmlformats.org/officeDocument/2006/relationships" xmlns:p="http://schemas.openxmlformats.org/presentationml/2006/main">
  <p:tag name="TIMING" val="|1|1.7"/>
</p:tagLst>
</file>

<file path=ppt/tags/tag7.xml><?xml version="1.0" encoding="utf-8"?>
<p:tagLst xmlns:a="http://schemas.openxmlformats.org/drawingml/2006/main" xmlns:r="http://schemas.openxmlformats.org/officeDocument/2006/relationships" xmlns:p="http://schemas.openxmlformats.org/presentationml/2006/main">
  <p:tag name="TIMING" val="|1.8|2.6"/>
</p:tagLst>
</file>

<file path=ppt/tags/tag8.xml><?xml version="1.0" encoding="utf-8"?>
<p:tagLst xmlns:a="http://schemas.openxmlformats.org/drawingml/2006/main" xmlns:r="http://schemas.openxmlformats.org/officeDocument/2006/relationships" xmlns:p="http://schemas.openxmlformats.org/presentationml/2006/main">
  <p:tag name="TIMING" val="|0.7|2.7"/>
</p:tagLst>
</file>

<file path=ppt/tags/tag9.xml><?xml version="1.0" encoding="utf-8"?>
<p:tagLst xmlns:a="http://schemas.openxmlformats.org/drawingml/2006/main" xmlns:r="http://schemas.openxmlformats.org/officeDocument/2006/relationships" xmlns:p="http://schemas.openxmlformats.org/presentationml/2006/main">
  <p:tag name="TIMING" val="|1|3.1|2.1|1.3|1.7|0.9|1.4|1|1.2|1|2.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TotalTime>
  <Words>505</Words>
  <Application>Microsoft Office PowerPoint</Application>
  <PresentationFormat>Экран (4:3)</PresentationFormat>
  <Paragraphs>35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Углы</vt:lpstr>
      <vt:lpstr>Карл Фридрих Гаусс  </vt:lpstr>
      <vt:lpstr>Презентация PowerPoint</vt:lpstr>
      <vt:lpstr>Юный гений</vt:lpstr>
      <vt:lpstr>Презентация PowerPoint</vt:lpstr>
      <vt:lpstr>Алгебра</vt:lpstr>
      <vt:lpstr>Алгебра</vt:lpstr>
      <vt:lpstr>Алгебра</vt:lpstr>
      <vt:lpstr>Математический анализ</vt:lpstr>
      <vt:lpstr>Математический анализ</vt:lpstr>
      <vt:lpstr>Другие достижения</vt:lpstr>
      <vt:lpstr>Другие достижения</vt:lpstr>
      <vt:lpstr>Увековечение памяти</vt:lpstr>
      <vt:lpstr>Презентация PowerPoint</vt:lpstr>
      <vt:lpstr>Интересные факты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Карл Фридрих Гаусс</dc:title>
  <dc:creator>STAR</dc:creator>
  <cp:lastModifiedBy>Killer</cp:lastModifiedBy>
  <cp:revision>3</cp:revision>
  <dcterms:created xsi:type="dcterms:W3CDTF">2014-05-20T02:36:47Z</dcterms:created>
  <dcterms:modified xsi:type="dcterms:W3CDTF">2014-05-22T06:13:23Z</dcterms:modified>
</cp:coreProperties>
</file>