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  <p:sldId id="259" r:id="rId3"/>
    <p:sldId id="277" r:id="rId4"/>
    <p:sldId id="278" r:id="rId5"/>
    <p:sldId id="279" r:id="rId6"/>
    <p:sldId id="280" r:id="rId7"/>
    <p:sldId id="281" r:id="rId8"/>
    <p:sldId id="260" r:id="rId9"/>
    <p:sldId id="261" r:id="rId10"/>
    <p:sldId id="282" r:id="rId11"/>
    <p:sldId id="283" r:id="rId12"/>
    <p:sldId id="262" r:id="rId13"/>
    <p:sldId id="263" r:id="rId14"/>
    <p:sldId id="264" r:id="rId15"/>
    <p:sldId id="265" r:id="rId16"/>
    <p:sldId id="284" r:id="rId17"/>
    <p:sldId id="266" r:id="rId18"/>
    <p:sldId id="285" r:id="rId19"/>
    <p:sldId id="286" r:id="rId20"/>
    <p:sldId id="287" r:id="rId21"/>
    <p:sldId id="288" r:id="rId22"/>
    <p:sldId id="267" r:id="rId23"/>
    <p:sldId id="289" r:id="rId24"/>
    <p:sldId id="290" r:id="rId25"/>
    <p:sldId id="27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6F463-05C4-4C04-8D19-EDA95DD45ACB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9443A74A-1B62-4014-B277-10382C0F192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6F463-05C4-4C04-8D19-EDA95DD45ACB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3A74A-1B62-4014-B277-10382C0F1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6F463-05C4-4C04-8D19-EDA95DD45ACB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3A74A-1B62-4014-B277-10382C0F1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6F463-05C4-4C04-8D19-EDA95DD45ACB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3A74A-1B62-4014-B277-10382C0F192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6F463-05C4-4C04-8D19-EDA95DD45ACB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443A74A-1B62-4014-B277-10382C0F192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6F463-05C4-4C04-8D19-EDA95DD45ACB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3A74A-1B62-4014-B277-10382C0F192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6F463-05C4-4C04-8D19-EDA95DD45ACB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3A74A-1B62-4014-B277-10382C0F192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6F463-05C4-4C04-8D19-EDA95DD45ACB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3A74A-1B62-4014-B277-10382C0F1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6F463-05C4-4C04-8D19-EDA95DD45ACB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3A74A-1B62-4014-B277-10382C0F1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6F463-05C4-4C04-8D19-EDA95DD45ACB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3A74A-1B62-4014-B277-10382C0F192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6F463-05C4-4C04-8D19-EDA95DD45ACB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443A74A-1B62-4014-B277-10382C0F192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5E6F463-05C4-4C04-8D19-EDA95DD45ACB}" type="datetimeFigureOut">
              <a:rPr lang="ru-RU" smtClean="0"/>
              <a:t>09.04.2015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9443A74A-1B62-4014-B277-10382C0F192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6136" y="4149080"/>
            <a:ext cx="2912368" cy="17526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dirty="0" smtClean="0"/>
              <a:t>© Выполнила:</a:t>
            </a:r>
          </a:p>
          <a:p>
            <a:pPr algn="l"/>
            <a:r>
              <a:rPr lang="ru-RU" dirty="0" smtClean="0"/>
              <a:t>студентка группы Э-12</a:t>
            </a:r>
          </a:p>
          <a:p>
            <a:pPr algn="l"/>
            <a:r>
              <a:rPr lang="ru-RU" dirty="0" smtClean="0"/>
              <a:t>Канова Софья</a:t>
            </a:r>
          </a:p>
          <a:p>
            <a:pPr algn="l"/>
            <a:r>
              <a:rPr lang="ru-RU" dirty="0" smtClean="0"/>
              <a:t>Преподаватель:</a:t>
            </a:r>
          </a:p>
          <a:p>
            <a:pPr algn="l"/>
            <a:r>
              <a:rPr lang="ru-RU" dirty="0" smtClean="0"/>
              <a:t>Яковлева О.В.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4001" y="1268760"/>
            <a:ext cx="7796471" cy="1793167"/>
          </a:xfrm>
        </p:spPr>
        <p:txBody>
          <a:bodyPr/>
          <a:lstStyle/>
          <a:p>
            <a:r>
              <a:rPr lang="ru-RU" dirty="0" smtClean="0"/>
              <a:t>Производственные кооперативы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547664" y="404664"/>
            <a:ext cx="5984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ОГАОУ СПО «Губкинский горно-политехнический колледж»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3" y="3225244"/>
            <a:ext cx="3595658" cy="344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982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692696"/>
            <a:ext cx="8147248" cy="5327104"/>
          </a:xfrm>
        </p:spPr>
        <p:txBody>
          <a:bodyPr/>
          <a:lstStyle/>
          <a:p>
            <a:pPr algn="ctr"/>
            <a:r>
              <a:rPr lang="ru-RU" dirty="0" smtClean="0"/>
              <a:t>№ </a:t>
            </a:r>
            <a:r>
              <a:rPr lang="ru-RU" dirty="0"/>
              <a:t>41-ФЗ «О производственных кооперативах»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от </a:t>
            </a:r>
            <a:r>
              <a:rPr lang="ru-RU" dirty="0"/>
              <a:t>8 мая 1996 г. </a:t>
            </a:r>
            <a:endParaRPr lang="ru-RU" dirty="0" smtClean="0"/>
          </a:p>
          <a:p>
            <a:pPr algn="ctr"/>
            <a:r>
              <a:rPr lang="ru-RU" dirty="0" smtClean="0"/>
              <a:t>№ </a:t>
            </a:r>
            <a:r>
              <a:rPr lang="ru-RU" dirty="0"/>
              <a:t>19Э-ФЗ «О сельскохозяйственной кооперации</a:t>
            </a:r>
            <a:r>
              <a:rPr lang="ru-RU" dirty="0" smtClean="0"/>
              <a:t>»</a:t>
            </a:r>
            <a:r>
              <a:rPr lang="ru-RU" dirty="0"/>
              <a:t> от 8 декабря 1995 г.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96952"/>
            <a:ext cx="4728525" cy="3546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941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170640" cy="233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-30832"/>
            <a:ext cx="2821295" cy="236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70" y="4732234"/>
            <a:ext cx="3241136" cy="212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439" y="4697003"/>
            <a:ext cx="2805311" cy="216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235"/>
            <a:ext cx="3195439" cy="213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1" y="2336509"/>
            <a:ext cx="3214456" cy="242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640" y="2336508"/>
            <a:ext cx="2830112" cy="244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" y="2336508"/>
            <a:ext cx="3194303" cy="2395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70" y="0"/>
            <a:ext cx="3215633" cy="241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712968" cy="144016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 производственных кооперативах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266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066130"/>
          </a:xfrm>
        </p:spPr>
        <p:txBody>
          <a:bodyPr>
            <a:normAutofit fontScale="90000"/>
          </a:bodyPr>
          <a:lstStyle/>
          <a:p>
            <a:r>
              <a:rPr lang="ru-RU" dirty="0"/>
              <a:t>Деятельность производственных кооперативов</a:t>
            </a:r>
          </a:p>
        </p:txBody>
      </p:sp>
      <p:pic>
        <p:nvPicPr>
          <p:cNvPr id="4" name="Объект 3" descr="Инновационное предпринимательство (стр. 3 ) Pandia.ru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268760"/>
            <a:ext cx="8928991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0886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70" y="2524125"/>
            <a:ext cx="309439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21069"/>
            <a:ext cx="3071872" cy="230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8" y="2524125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810124"/>
            <a:ext cx="3071872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8" y="4810125"/>
            <a:ext cx="3046864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705" y="4824973"/>
            <a:ext cx="3012296" cy="200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704" y="2524125"/>
            <a:ext cx="309439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2" y="2524125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66" y="2521069"/>
            <a:ext cx="3071872" cy="230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671" y="12576"/>
            <a:ext cx="3012297" cy="2508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272" y="12576"/>
            <a:ext cx="3060432" cy="251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8" y="12576"/>
            <a:ext cx="3048000" cy="2508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140968"/>
            <a:ext cx="7772400" cy="12241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 сельскохозяйственной кооперации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86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922114"/>
          </a:xfrm>
        </p:spPr>
        <p:txBody>
          <a:bodyPr>
            <a:noAutofit/>
          </a:bodyPr>
          <a:lstStyle/>
          <a:p>
            <a:r>
              <a:rPr lang="ru-RU" sz="2400" dirty="0"/>
              <a:t>Организационная структура управления производственным сельскохозяйственным кооперативом</a:t>
            </a:r>
          </a:p>
        </p:txBody>
      </p:sp>
      <p:pic>
        <p:nvPicPr>
          <p:cNvPr id="4" name="Объект 3" descr="Организация управления различными предприятиями по форме соб…"/>
          <p:cNvPicPr>
            <a:picLocks noGrp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260"/>
          <a:stretch/>
        </p:blipFill>
        <p:spPr bwMode="auto">
          <a:xfrm>
            <a:off x="0" y="1340768"/>
            <a:ext cx="9036496" cy="52565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3828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33192" y="116632"/>
            <a:ext cx="5859288" cy="4392488"/>
          </a:xfrm>
        </p:spPr>
        <p:txBody>
          <a:bodyPr>
            <a:normAutofit/>
          </a:bodyPr>
          <a:lstStyle/>
          <a:p>
            <a:r>
              <a:rPr lang="ru-RU" dirty="0"/>
              <a:t>В производственном кооперативе общее собрание, его исполнительные органы, наблюдательный совет состоят из членов организации, которые одновременно являются ее работниками, имеющими независимо от их имущественного и служебного положения только один голос при принятии решений. </a:t>
            </a:r>
            <a:endParaRPr lang="ru-RU" dirty="0" smtClean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24880" y="4509120"/>
            <a:ext cx="8811616" cy="2088232"/>
          </a:xfrm>
        </p:spPr>
        <p:txBody>
          <a:bodyPr>
            <a:normAutofit/>
          </a:bodyPr>
          <a:lstStyle/>
          <a:p>
            <a:r>
              <a:rPr lang="ru-RU" dirty="0"/>
              <a:t>Судьба членов кооператива зависит от них самих. </a:t>
            </a:r>
          </a:p>
          <a:p>
            <a:r>
              <a:rPr lang="ru-RU" dirty="0"/>
              <a:t>Кооператив нельзя продать, ликвидировать, реорганизовать без решения его основного состава - работников. </a:t>
            </a:r>
          </a:p>
          <a:p>
            <a:endParaRPr lang="ru-RU" dirty="0"/>
          </a:p>
        </p:txBody>
      </p:sp>
      <p:pic>
        <p:nvPicPr>
          <p:cNvPr id="13314" name="Picture 2" descr="C:\Users\Софья\Desktop\собрание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" y="0"/>
            <a:ext cx="3122819" cy="38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903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850106"/>
          </a:xfrm>
        </p:spPr>
        <p:txBody>
          <a:bodyPr>
            <a:normAutofit/>
          </a:bodyPr>
          <a:lstStyle/>
          <a:p>
            <a:r>
              <a:rPr lang="ru-RU" dirty="0" smtClean="0"/>
              <a:t>Производственный </a:t>
            </a:r>
            <a:r>
              <a:rPr lang="ru-RU" dirty="0"/>
              <a:t>кооператив (артель)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1"/>
          </p:nvPr>
        </p:nvSpPr>
        <p:spPr>
          <a:xfrm>
            <a:off x="179512" y="1124744"/>
            <a:ext cx="8856984" cy="3888432"/>
          </a:xfrm>
        </p:spPr>
        <p:txBody>
          <a:bodyPr/>
          <a:lstStyle/>
          <a:p>
            <a:r>
              <a:rPr lang="ru-RU" dirty="0" smtClean="0"/>
              <a:t>коммерческая </a:t>
            </a:r>
            <a:r>
              <a:rPr lang="ru-RU" dirty="0"/>
              <a:t>организация, созданная путем добровольного объединения граждан на основе членства для совместной производственной и иной хозяйственной деятельности, основанной на их личном трудовом и ином участии и объединении его членами (участниками) имущественных паевых взносов. Уставом производственного кооператива может быть предусмотрено участие в его деятельности также и юридических лиц.</a:t>
            </a:r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418" y="4385977"/>
            <a:ext cx="3279967" cy="2283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04885"/>
            <a:ext cx="2737487" cy="2053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07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Структура производственного кооператива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052736"/>
            <a:ext cx="8856984" cy="58052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94072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Субсидиарная ответственность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8" y="1412776"/>
            <a:ext cx="4332734" cy="28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560" y="3143250"/>
            <a:ext cx="466725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050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255" y="2780928"/>
            <a:ext cx="7247145" cy="864096"/>
          </a:xfrm>
        </p:spPr>
        <p:txBody>
          <a:bodyPr/>
          <a:lstStyle/>
          <a:p>
            <a:r>
              <a:rPr lang="ru-RU" dirty="0" smtClean="0"/>
              <a:t>Прием в члены кооператива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020" y="188640"/>
            <a:ext cx="5299864" cy="239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3996762"/>
            <a:ext cx="3765097" cy="269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01465"/>
            <a:ext cx="3960440" cy="301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46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676054" y="188640"/>
            <a:ext cx="7288434" cy="3888432"/>
          </a:xfrm>
        </p:spPr>
        <p:txBody>
          <a:bodyPr>
            <a:normAutofit/>
          </a:bodyPr>
          <a:lstStyle/>
          <a:p>
            <a:r>
              <a:rPr lang="ru-RU" b="1" dirty="0"/>
              <a:t>Производственный кооператив</a:t>
            </a:r>
            <a:r>
              <a:rPr lang="ru-RU" dirty="0"/>
              <a:t> – добровольное объединение граждан на основе членства для совместной производственной или хозяйственной деятельности. Такая деятельность основывается на личном трудовом участие членов кооператива и на объединении его участниками имущественных паевых взносов (Борисов, Е.Ф. Основы экономики).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496542" cy="224926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94081"/>
            <a:ext cx="4176464" cy="2647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940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Прекращение членства в кооперативе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Добровольный выход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/>
              <a:t>Исключение </a:t>
            </a:r>
          </a:p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806" y="3923888"/>
            <a:ext cx="2968357" cy="281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95088"/>
            <a:ext cx="3073524" cy="204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565" y="1895089"/>
            <a:ext cx="2817490" cy="225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565" y="4142003"/>
            <a:ext cx="281749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91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Имущество кооператива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С</a:t>
            </a:r>
            <a:r>
              <a:rPr lang="ru-RU" dirty="0" smtClean="0"/>
              <a:t>обственность </a:t>
            </a:r>
            <a:r>
              <a:rPr lang="ru-RU" dirty="0"/>
              <a:t>кооператива, оставаясь по форме частной, находится в коллективном управлении </a:t>
            </a:r>
            <a:r>
              <a:rPr lang="ru-RU" dirty="0" smtClean="0"/>
              <a:t>его </a:t>
            </a:r>
            <a:r>
              <a:rPr lang="ru-RU" dirty="0"/>
              <a:t>работников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24944"/>
            <a:ext cx="470452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957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Паевой взнос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427984" y="1447800"/>
            <a:ext cx="4258816" cy="4933528"/>
          </a:xfrm>
        </p:spPr>
        <p:txBody>
          <a:bodyPr/>
          <a:lstStyle/>
          <a:p>
            <a:r>
              <a:rPr lang="ru-RU" dirty="0"/>
              <a:t>Минимальный размер имущества кооператива определяется его паевым фондом, который образуется за счет паевых взносов членов кооператива.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810000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655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2793504" cy="1426170"/>
          </a:xfrm>
        </p:spPr>
        <p:txBody>
          <a:bodyPr>
            <a:normAutofit/>
          </a:bodyPr>
          <a:lstStyle/>
          <a:p>
            <a:r>
              <a:rPr lang="ru-RU" dirty="0" smtClean="0"/>
              <a:t>Неделимый фонд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4509120"/>
            <a:ext cx="9036496" cy="216024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Регулирование </a:t>
            </a:r>
            <a:r>
              <a:rPr lang="ru-RU" dirty="0"/>
              <a:t>труда в кооперативе позволяет сочетать самостоятельность и его инициативу в решении вопросов организации труда и действующие в трудовом законодательстве страны гарантии трудящихся по социальному обеспечению, охране труда и его безопасности.</a:t>
            </a:r>
          </a:p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48680"/>
            <a:ext cx="4585692" cy="379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029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настоящее время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76600" y="2708920"/>
            <a:ext cx="5759896" cy="4130788"/>
          </a:xfrm>
        </p:spPr>
        <p:txBody>
          <a:bodyPr>
            <a:normAutofit/>
          </a:bodyPr>
          <a:lstStyle/>
          <a:p>
            <a:r>
              <a:rPr lang="ru-RU" dirty="0"/>
              <a:t>В стране действуют примерно 10 тыс. </a:t>
            </a:r>
            <a:r>
              <a:rPr lang="ru-RU" dirty="0" smtClean="0"/>
              <a:t>производственных  </a:t>
            </a:r>
            <a:r>
              <a:rPr lang="ru-RU" dirty="0"/>
              <a:t>кооперативов, при этом многие из них были созданы до 1991 г., но сумели с большими трудностями сохранить свою организационно-правовую форму.</a:t>
            </a:r>
          </a:p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2259"/>
            <a:ext cx="32766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028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3276599" cy="210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343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8174" y="2967335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Спасибо за внимание!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9313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r>
              <a:rPr lang="ru-RU" sz="3200" dirty="0"/>
              <a:t>Кооперативное движение получило широкое развитие более 150 лет назад в государствах с различными экономическими, политическими и социальными системами, религиозными взглядами и идеологией.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5346"/>
            <a:ext cx="3528392" cy="25936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723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620688"/>
            <a:ext cx="4896544" cy="3096343"/>
          </a:xfrm>
        </p:spPr>
        <p:txBody>
          <a:bodyPr>
            <a:normAutofit/>
          </a:bodyPr>
          <a:lstStyle/>
          <a:p>
            <a:r>
              <a:rPr lang="ru-RU" dirty="0"/>
              <a:t>В 1895 г. национальные объединения кооперативов из разных стран мира объединились в Международный кооперативный альянс (МКА).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179512" y="3861048"/>
            <a:ext cx="8791272" cy="2664296"/>
          </a:xfrm>
        </p:spPr>
        <p:txBody>
          <a:bodyPr>
            <a:normAutofit/>
          </a:bodyPr>
          <a:lstStyle/>
          <a:p>
            <a:r>
              <a:rPr lang="ru-RU" dirty="0" smtClean="0"/>
              <a:t>В настоящее время МКА объединяет 200 международных и национальных кооперативных организаций с общей численностью, превышающей 750 млн. кооператоров более чем в 210 странах всех континентов.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845" y="11698"/>
            <a:ext cx="4206939" cy="384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979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14400" y="476672"/>
            <a:ext cx="7772400" cy="5543128"/>
          </a:xfrm>
        </p:spPr>
        <p:txBody>
          <a:bodyPr>
            <a:normAutofit/>
          </a:bodyPr>
          <a:lstStyle/>
          <a:p>
            <a:r>
              <a:rPr lang="ru-RU" dirty="0"/>
              <a:t>В России первые кооперативы возникли также более 150 лет назад. Начало сравнительно широкого развития кооперации в дореволюционной России (в частности, в сферах сельского хозяйства, торговле, промысловой деятельности) положила отмена крепостного права.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3645024"/>
            <a:ext cx="4288866" cy="2882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786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260648"/>
            <a:ext cx="8507288" cy="4248472"/>
          </a:xfrm>
        </p:spPr>
        <p:txBody>
          <a:bodyPr>
            <a:normAutofit/>
          </a:bodyPr>
          <a:lstStyle/>
          <a:p>
            <a:r>
              <a:rPr lang="ru-RU" dirty="0" smtClean="0"/>
              <a:t>В </a:t>
            </a:r>
            <a:r>
              <a:rPr lang="ru-RU" dirty="0"/>
              <a:t>конце 1990 г. кооперативам в сферах производства и услуг был нанесен сильный удар. В Законе России "О предприятиях и предпринимательской деятельности" кооперативы как самостоятельная организационно-правовая форма юридических лиц не были предусмотрены, а потому новым кооперативам отказывали в регистрации, а старые принуждали к преобразованию в акционерные общества или товарищества с ограниченной </a:t>
            </a:r>
            <a:r>
              <a:rPr lang="ru-RU" dirty="0" smtClean="0"/>
              <a:t>ответственностью.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44317"/>
            <a:ext cx="2645272" cy="264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816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620688"/>
            <a:ext cx="8784976" cy="539911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Организационно-правовая </a:t>
            </a:r>
            <a:r>
              <a:rPr lang="ru-RU" sz="3200" dirty="0"/>
              <a:t>форма производственного кооператива была возрождена частью первой Гражданского кодекса </a:t>
            </a:r>
            <a:r>
              <a:rPr lang="ru-RU" sz="3200" dirty="0" smtClean="0"/>
              <a:t>Российской Федерации (ст</a:t>
            </a:r>
            <a:r>
              <a:rPr lang="ru-RU" sz="3200" dirty="0"/>
              <a:t>. 107—112). </a:t>
            </a:r>
            <a:endParaRPr lang="ru-RU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56992"/>
            <a:ext cx="3377952" cy="337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65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Особенности производственных кооперативов</a:t>
            </a:r>
          </a:p>
        </p:txBody>
      </p:sp>
      <p:pic>
        <p:nvPicPr>
          <p:cNvPr id="4" name="Объект 3" descr="Примеры справка о заработной плате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340768"/>
            <a:ext cx="8640960" cy="5328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0274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4" y="8231"/>
            <a:ext cx="6984776" cy="674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512" y="5085184"/>
            <a:ext cx="2275487" cy="17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353" y="49588"/>
            <a:ext cx="2393648" cy="179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913" y="2516096"/>
            <a:ext cx="2304254" cy="172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8257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240</TotalTime>
  <Words>537</Words>
  <Application>Microsoft Office PowerPoint</Application>
  <PresentationFormat>Экран (4:3)</PresentationFormat>
  <Paragraphs>42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Справедливость</vt:lpstr>
      <vt:lpstr>Производственные кооперативы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производственных кооперативов</vt:lpstr>
      <vt:lpstr>Презентация PowerPoint</vt:lpstr>
      <vt:lpstr>Презентация PowerPoint</vt:lpstr>
      <vt:lpstr>О производственных кооперативах</vt:lpstr>
      <vt:lpstr>Деятельность производственных кооперативов</vt:lpstr>
      <vt:lpstr>О сельскохозяйственной кооперации</vt:lpstr>
      <vt:lpstr>Организационная структура управления производственным сельскохозяйственным кооперативом</vt:lpstr>
      <vt:lpstr>Презентация PowerPoint</vt:lpstr>
      <vt:lpstr>Производственный кооператив (артель) </vt:lpstr>
      <vt:lpstr>Структура производственного кооператива</vt:lpstr>
      <vt:lpstr>Субсидиарная ответственность</vt:lpstr>
      <vt:lpstr>Прием в члены кооператива</vt:lpstr>
      <vt:lpstr>Прекращение членства в кооперативе</vt:lpstr>
      <vt:lpstr>Имущество кооператива</vt:lpstr>
      <vt:lpstr>Паевой взнос</vt:lpstr>
      <vt:lpstr>Неделимый фонд</vt:lpstr>
      <vt:lpstr>В настоящее время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Производственные кооперативы</dc:title>
  <dc:creator>Сонька</dc:creator>
  <cp:lastModifiedBy>Сонька</cp:lastModifiedBy>
  <cp:revision>26</cp:revision>
  <dcterms:created xsi:type="dcterms:W3CDTF">2015-04-09T15:33:51Z</dcterms:created>
  <dcterms:modified xsi:type="dcterms:W3CDTF">2015-04-09T19:34:37Z</dcterms:modified>
</cp:coreProperties>
</file>